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7"/>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33" r:id="rId25"/>
    <p:sldId id="632" r:id="rId26"/>
    <p:sldId id="636" r:id="rId27"/>
    <p:sldId id="634" r:id="rId28"/>
    <p:sldId id="647" r:id="rId29"/>
    <p:sldId id="649" r:id="rId30"/>
    <p:sldId id="645" r:id="rId31"/>
    <p:sldId id="646" r:id="rId32"/>
    <p:sldId id="584" r:id="rId33"/>
    <p:sldId id="471" r:id="rId34"/>
    <p:sldId id="472" r:id="rId35"/>
    <p:sldId id="582" r:id="rId3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88" d="100"/>
          <a:sy n="88" d="100"/>
        </p:scale>
        <p:origin x="948" y="66"/>
      </p:cViewPr>
      <p:guideLst>
        <p:guide orient="horz" pos="2457"/>
        <p:guide pos="31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36.wmf"/><Relationship Id="rId7" Type="http://schemas.openxmlformats.org/officeDocument/2006/relationships/oleObject" Target="../embeddings/oleObject10.bin"/><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 Id="rId3" Type="http://schemas.openxmlformats.org/officeDocument/2006/relationships/oleObject" Target="../embeddings/oleObject8.bin"/><Relationship Id="rId2" Type="http://schemas.openxmlformats.org/officeDocument/2006/relationships/image" Target="../media/image33.wmf"/><Relationship Id="rId13" Type="http://schemas.openxmlformats.org/officeDocument/2006/relationships/notesSlide" Target="../notesSlides/notesSlide10.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2.bin"/><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14.bin"/><Relationship Id="rId2" Type="http://schemas.openxmlformats.org/officeDocument/2006/relationships/image" Target="../media/image41.wmf"/><Relationship Id="rId1"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wmf"/><Relationship Id="rId5" Type="http://schemas.openxmlformats.org/officeDocument/2006/relationships/oleObject" Target="../embeddings/oleObject16.bin"/><Relationship Id="rId4" Type="http://schemas.openxmlformats.org/officeDocument/2006/relationships/image" Target="../media/image44.png"/><Relationship Id="rId3" Type="http://schemas.openxmlformats.org/officeDocument/2006/relationships/image" Target="../media/image43.wmf"/><Relationship Id="rId2" Type="http://schemas.openxmlformats.org/officeDocument/2006/relationships/oleObject" Target="../embeddings/oleObject15.bin"/><Relationship Id="rId11" Type="http://schemas.openxmlformats.org/officeDocument/2006/relationships/notesSlide" Target="../notesSlides/notesSlide14.xml"/><Relationship Id="rId10" Type="http://schemas.openxmlformats.org/officeDocument/2006/relationships/vmlDrawing" Target="../drawings/vmlDrawing6.vml"/><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8.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1.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22.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74.png"/><Relationship Id="rId2" Type="http://schemas.openxmlformats.org/officeDocument/2006/relationships/image" Target="../media/image73.png"/><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98.png"/><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93.png"/><Relationship Id="rId1"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24.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0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3.jpeg"/><Relationship Id="rId7" Type="http://schemas.openxmlformats.org/officeDocument/2006/relationships/image" Target="../media/image112.png"/><Relationship Id="rId6" Type="http://schemas.openxmlformats.org/officeDocument/2006/relationships/image" Target="../media/image65.png"/><Relationship Id="rId5" Type="http://schemas.openxmlformats.org/officeDocument/2006/relationships/image" Target="../media/image111.jpeg"/><Relationship Id="rId4" Type="http://schemas.openxmlformats.org/officeDocument/2006/relationships/image" Target="../media/image34.wmf"/><Relationship Id="rId3" Type="http://schemas.openxmlformats.org/officeDocument/2006/relationships/oleObject" Target="../embeddings/oleObject19.bin"/><Relationship Id="rId2" Type="http://schemas.openxmlformats.org/officeDocument/2006/relationships/image" Target="../media/image33.wmf"/><Relationship Id="rId11" Type="http://schemas.openxmlformats.org/officeDocument/2006/relationships/notesSlide" Target="../notesSlides/notesSlide27.xml"/><Relationship Id="rId10" Type="http://schemas.openxmlformats.org/officeDocument/2006/relationships/vmlDrawing" Target="../drawings/vmlDrawing8.vml"/><Relationship Id="rId1" Type="http://schemas.openxmlformats.org/officeDocument/2006/relationships/oleObject" Target="../embeddings/oleObject18.bin"/></Relationships>
</file>

<file path=ppt/slides/_rels/slide28.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3" Type="http://schemas.openxmlformats.org/officeDocument/2006/relationships/notesSlide" Target="../notesSlides/notesSlide28.xml"/><Relationship Id="rId12" Type="http://schemas.openxmlformats.org/officeDocument/2006/relationships/slideLayout" Target="../slideLayouts/slideLayout2.xml"/><Relationship Id="rId11" Type="http://schemas.openxmlformats.org/officeDocument/2006/relationships/image" Target="../media/image80.png"/><Relationship Id="rId10" Type="http://schemas.openxmlformats.org/officeDocument/2006/relationships/image" Target="../media/image79.png"/><Relationship Id="rId1" Type="http://schemas.openxmlformats.org/officeDocument/2006/relationships/image" Target="../media/image11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tiff"/><Relationship Id="rId1"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4.tiff"/><Relationship Id="rId1" Type="http://schemas.openxmlformats.org/officeDocument/2006/relationships/image" Target="../media/image3.tif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tiff"/><Relationship Id="rId2" Type="http://schemas.openxmlformats.org/officeDocument/2006/relationships/image" Target="../media/image123.png"/><Relationship Id="rId1" Type="http://schemas.openxmlformats.org/officeDocument/2006/relationships/image" Target="../media/image4.tiff"/></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262890" y="1301750"/>
            <a:ext cx="8513445" cy="953135"/>
          </a:xfrm>
          <a:prstGeom prst="rect">
            <a:avLst/>
          </a:prstGeom>
          <a:noFill/>
        </p:spPr>
        <p:txBody>
          <a:bodyPr wrap="square" rtlCol="0" anchor="t">
            <a:spAutoFit/>
          </a:bodyPr>
          <a:p>
            <a:r>
              <a:rPr lang="zh-CN" altLang="en-US" sz="1400">
                <a:latin typeface="+mn-ea"/>
                <a:ea typeface="+mn-ea"/>
              </a:rPr>
              <a:t>在传统强度理论研究中，通常将单向板试验获得的拉伸、压缩和剪切强度值作为材料的固有属性并用于建立强度准则，进而预测多向层合板的强度。然而通过一系列试验研究发现，对于铺层方向和厚度都相同的子层，</a:t>
            </a:r>
            <a:r>
              <a:rPr lang="zh-CN" altLang="en-US" sz="1400" b="1">
                <a:latin typeface="+mn-ea"/>
                <a:ea typeface="+mn-ea"/>
              </a:rPr>
              <a:t>它在多向层合板内和在单向板内时表现出的基体强度（包括横向拉伸和剪切强度）不同，在层合板内表现的强度明显高于在单向板内</a:t>
            </a:r>
            <a:r>
              <a:rPr lang="zh-CN" altLang="en-US" sz="1400">
                <a:latin typeface="+mn-ea"/>
                <a:ea typeface="+mn-ea"/>
              </a:rPr>
              <a:t>，许多文献将层合板的这种现象称为</a:t>
            </a:r>
            <a:r>
              <a:rPr lang="zh-CN" altLang="en-US" sz="1400" b="1">
                <a:latin typeface="+mn-ea"/>
                <a:ea typeface="+mn-ea"/>
              </a:rPr>
              <a:t>就地效应</a:t>
            </a:r>
            <a:r>
              <a:rPr lang="zh-CN" altLang="en-US" sz="140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a:latin typeface="+mn-ea"/>
                <a:ea typeface="+mn-ea"/>
              </a:rPr>
              <a:t>）。</a:t>
            </a:r>
            <a:endParaRPr lang="zh-CN" altLang="en-US" sz="1400">
              <a:latin typeface="+mn-ea"/>
              <a:ea typeface="+mn-ea"/>
            </a:endParaRPr>
          </a:p>
        </p:txBody>
      </p:sp>
      <p:sp>
        <p:nvSpPr>
          <p:cNvPr id="3" name="文本框 2"/>
          <p:cNvSpPr txBox="1"/>
          <p:nvPr/>
        </p:nvSpPr>
        <p:spPr>
          <a:xfrm>
            <a:off x="1916430" y="2254885"/>
            <a:ext cx="7569835" cy="275590"/>
          </a:xfrm>
          <a:prstGeom prst="rect">
            <a:avLst/>
          </a:prstGeom>
          <a:noFill/>
        </p:spPr>
        <p:txBody>
          <a:bodyPr wrap="square" rtlCol="0" anchor="t">
            <a:spAutoFit/>
          </a:bodyPr>
          <a:p>
            <a:r>
              <a:rPr lang="zh-CN" altLang="en-US" sz="1200"/>
              <a:t>李彪，李亚智，杨帆．考虑复合材料层合板就地效应的强度理论</a:t>
            </a:r>
            <a:r>
              <a:rPr lang="en-US" altLang="zh-CN" sz="1200"/>
              <a:t>[J]</a:t>
            </a:r>
            <a:r>
              <a:rPr lang="zh-CN" altLang="en-US" sz="1200"/>
              <a:t>．航空学报，</a:t>
            </a:r>
            <a:r>
              <a:rPr lang="en-US" altLang="zh-CN" sz="1200"/>
              <a:t>2014</a:t>
            </a:r>
            <a:r>
              <a:rPr lang="zh-CN" altLang="en-US" sz="1200"/>
              <a:t>，</a:t>
            </a:r>
            <a:r>
              <a:rPr lang="en-US" altLang="zh-CN" sz="1200"/>
              <a:t>35(11)</a:t>
            </a:r>
            <a:r>
              <a:rPr lang="zh-CN" altLang="en-US" sz="1200"/>
              <a:t>：</a:t>
            </a:r>
            <a:r>
              <a:rPr lang="en-US" altLang="zh-CN" sz="1200"/>
              <a:t>3025-3036</a:t>
            </a:r>
            <a:endParaRPr lang="zh-CN" altLang="en-US" sz="1200"/>
          </a:p>
        </p:txBody>
      </p:sp>
      <p:sp>
        <p:nvSpPr>
          <p:cNvPr id="4" name="文本框 3"/>
          <p:cNvSpPr txBox="1"/>
          <p:nvPr/>
        </p:nvSpPr>
        <p:spPr>
          <a:xfrm>
            <a:off x="262890" y="2602230"/>
            <a:ext cx="8617585" cy="829945"/>
          </a:xfrm>
          <a:prstGeom prst="rect">
            <a:avLst/>
          </a:prstGeom>
          <a:noFill/>
        </p:spPr>
        <p:txBody>
          <a:bodyPr wrap="square" rtlCol="0" anchor="t">
            <a:spAutoFit/>
          </a:bodyPr>
          <a:p>
            <a:r>
              <a:rPr lang="zh-CN" altLang="en-US" sz="1600"/>
              <a:t>By examining the results presented previously,5±7 we take the in</a:t>
            </a:r>
            <a:r>
              <a:rPr lang="en-US" altLang="zh-CN" sz="1600"/>
              <a:t>-</a:t>
            </a:r>
            <a:r>
              <a:rPr lang="zh-CN" altLang="en-US" sz="1600"/>
              <a:t>situ tensile transverse and shear strengths to be </a:t>
            </a:r>
            <a:r>
              <a:rPr lang="zh-CN" altLang="en-US" sz="1600" b="1"/>
              <a:t>1.5 times</a:t>
            </a:r>
            <a:r>
              <a:rPr lang="zh-CN" altLang="en-US" sz="1600"/>
              <a:t> those measured from unidirectional laminates for all the laminates discussed.</a:t>
            </a:r>
            <a:endParaRPr lang="zh-CN" altLang="en-US" sz="1600"/>
          </a:p>
        </p:txBody>
      </p:sp>
      <p:sp>
        <p:nvSpPr>
          <p:cNvPr id="5" name="文本框 4"/>
          <p:cNvSpPr txBox="1"/>
          <p:nvPr/>
        </p:nvSpPr>
        <p:spPr>
          <a:xfrm>
            <a:off x="2044700" y="3371850"/>
            <a:ext cx="7441565" cy="460375"/>
          </a:xfrm>
          <a:prstGeom prst="rect">
            <a:avLst/>
          </a:prstGeom>
          <a:noFill/>
        </p:spPr>
        <p:txBody>
          <a:bodyPr wrap="square" rtlCol="0" anchor="t">
            <a:spAutoFit/>
          </a:bodyPr>
          <a:p>
            <a:r>
              <a:rPr lang="zh-CN" altLang="en-US" sz="1200"/>
              <a:t>Sun C T, Tao J. Prediction of failure envelopes and stress/strain behaviour of composite laminates 1[J]. Composites Science &amp; Technology, 1998, 58(7):1125-1136.</a:t>
            </a:r>
            <a:endParaRPr lang="zh-CN" altLang="en-US" sz="1200"/>
          </a:p>
        </p:txBody>
      </p:sp>
      <p:graphicFrame>
        <p:nvGraphicFramePr>
          <p:cNvPr id="6" name="对象 5">
            <a:hlinkClick r:id="" action="ppaction://ole?verb="/>
          </p:cNvPr>
          <p:cNvGraphicFramePr>
            <a:graphicFrameLocks noChangeAspect="1"/>
          </p:cNvGraphicFramePr>
          <p:nvPr/>
        </p:nvGraphicFramePr>
        <p:xfrm>
          <a:off x="1564640" y="3947160"/>
          <a:ext cx="1569085" cy="1098550"/>
        </p:xfrm>
        <a:graphic>
          <a:graphicData uri="http://schemas.openxmlformats.org/presentationml/2006/ole">
            <mc:AlternateContent xmlns:mc="http://schemas.openxmlformats.org/markup-compatibility/2006">
              <mc:Choice xmlns:v="urn:schemas-microsoft-com:vml" Requires="v">
                <p:oleObj spid="_x0000_s1025"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564640" y="3947160"/>
                        <a:ext cx="1569085" cy="10985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813175" y="3947160"/>
          <a:ext cx="3291840" cy="1174750"/>
        </p:xfrm>
        <a:graphic>
          <a:graphicData uri="http://schemas.openxmlformats.org/presentationml/2006/ole">
            <mc:AlternateContent xmlns:mc="http://schemas.openxmlformats.org/markup-compatibility/2006">
              <mc:Choice xmlns:v="urn:schemas-microsoft-com:vml" Requires="v">
                <p:oleObj spid="_x0000_s1026"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813175" y="3947160"/>
                        <a:ext cx="3291840" cy="117475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736283" y="5121910"/>
          <a:ext cx="405765" cy="228600"/>
        </p:xfrm>
        <a:graphic>
          <a:graphicData uri="http://schemas.openxmlformats.org/presentationml/2006/ole">
            <mc:AlternateContent xmlns:mc="http://schemas.openxmlformats.org/markup-compatibility/2006">
              <mc:Choice xmlns:v="urn:schemas-microsoft-com:vml" Requires="v">
                <p:oleObj spid="_x0000_s1027" name="" r:id="rId5" imgW="405765" imgH="228600" progId="Equation.KSEE3">
                  <p:embed/>
                </p:oleObj>
              </mc:Choice>
              <mc:Fallback>
                <p:oleObj name="" r:id="rId5" imgW="405765" imgH="228600" progId="Equation.KSEE3">
                  <p:embed/>
                  <p:pic>
                    <p:nvPicPr>
                      <p:cNvPr id="0" name="图片 1026"/>
                      <p:cNvPicPr/>
                      <p:nvPr/>
                    </p:nvPicPr>
                    <p:blipFill>
                      <a:blip r:embed="rId6"/>
                      <a:stretch>
                        <a:fillRect/>
                      </a:stretch>
                    </p:blipFill>
                    <p:spPr>
                      <a:xfrm>
                        <a:off x="736283" y="5121910"/>
                        <a:ext cx="405765" cy="228600"/>
                      </a:xfrm>
                      <a:prstGeom prst="rect">
                        <a:avLst/>
                      </a:prstGeom>
                    </p:spPr>
                  </p:pic>
                </p:oleObj>
              </mc:Fallback>
            </mc:AlternateContent>
          </a:graphicData>
        </a:graphic>
      </p:graphicFrame>
      <p:sp>
        <p:nvSpPr>
          <p:cNvPr id="10" name="文本框 9"/>
          <p:cNvSpPr txBox="1"/>
          <p:nvPr/>
        </p:nvSpPr>
        <p:spPr>
          <a:xfrm>
            <a:off x="262890" y="5096510"/>
            <a:ext cx="8512810" cy="737235"/>
          </a:xfrm>
          <a:prstGeom prst="rect">
            <a:avLst/>
          </a:prstGeom>
          <a:noFill/>
        </p:spPr>
        <p:txBody>
          <a:bodyPr wrap="square" rtlCol="0">
            <a:spAutoFit/>
          </a:bodyPr>
          <a:p>
            <a:r>
              <a:rPr lang="en-US" altLang="zh-CN" sz="1400"/>
              <a:t>                 </a:t>
            </a:r>
            <a:r>
              <a:rPr lang="zh-CN" altLang="en-US" sz="1400"/>
              <a:t>为单层板的固有横向拉伸强度与固有面内剪切强度，        为单层板在层合板中相应的就低强度，</a:t>
            </a:r>
            <a:r>
              <a:rPr lang="en-US" altLang="zh-CN" sz="1400"/>
              <a:t>ABCD</a:t>
            </a:r>
            <a:r>
              <a:rPr lang="zh-CN" altLang="en-US" sz="1400"/>
              <a:t>为材料相关的常数，</a:t>
            </a:r>
            <a:r>
              <a:rPr lang="en-US" altLang="zh-CN" sz="1400"/>
              <a:t>N</a:t>
            </a:r>
            <a:r>
              <a:rPr lang="zh-CN" altLang="en-US" sz="1400"/>
              <a:t>为层合板中同一方向并相邻的单层板的层数。           是本单层的纤维铺设角度与其相邻的两个单层板纤维铺设角度之差。</a:t>
            </a:r>
            <a:endParaRPr lang="zh-CN" altLang="en-US" sz="1400"/>
          </a:p>
        </p:txBody>
      </p:sp>
      <p:graphicFrame>
        <p:nvGraphicFramePr>
          <p:cNvPr id="11" name="对象 10">
            <a:hlinkClick r:id="" action="ppaction://ole?verb="/>
          </p:cNvPr>
          <p:cNvGraphicFramePr>
            <a:graphicFrameLocks noChangeAspect="1"/>
          </p:cNvGraphicFramePr>
          <p:nvPr/>
        </p:nvGraphicFramePr>
        <p:xfrm>
          <a:off x="5256213" y="5121910"/>
          <a:ext cx="405765" cy="228600"/>
        </p:xfrm>
        <a:graphic>
          <a:graphicData uri="http://schemas.openxmlformats.org/presentationml/2006/ole">
            <mc:AlternateContent xmlns:mc="http://schemas.openxmlformats.org/markup-compatibility/2006">
              <mc:Choice xmlns:v="urn:schemas-microsoft-com:vml" Requires="v">
                <p:oleObj spid="_x0000_s1027" name="" r:id="rId7" imgW="405765" imgH="228600" progId="Equation.KSEE3">
                  <p:embed/>
                </p:oleObj>
              </mc:Choice>
              <mc:Fallback>
                <p:oleObj name="" r:id="rId7" imgW="405765" imgH="228600" progId="Equation.KSEE3">
                  <p:embed/>
                  <p:pic>
                    <p:nvPicPr>
                      <p:cNvPr id="0" name="图片 1026"/>
                      <p:cNvPicPr/>
                      <p:nvPr/>
                    </p:nvPicPr>
                    <p:blipFill>
                      <a:blip r:embed="rId8"/>
                      <a:stretch>
                        <a:fillRect/>
                      </a:stretch>
                    </p:blipFill>
                    <p:spPr>
                      <a:xfrm>
                        <a:off x="5256213" y="5121910"/>
                        <a:ext cx="405765" cy="2286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6196330" y="5339080"/>
          <a:ext cx="629920" cy="252095"/>
        </p:xfrm>
        <a:graphic>
          <a:graphicData uri="http://schemas.openxmlformats.org/presentationml/2006/ole">
            <mc:AlternateContent xmlns:mc="http://schemas.openxmlformats.org/markup-compatibility/2006">
              <mc:Choice xmlns:v="urn:schemas-microsoft-com:vml" Requires="v">
                <p:oleObj spid="_x0000_s14" name="" r:id="rId9" imgW="571500" imgH="228600" progId="Equation.KSEE3">
                  <p:embed/>
                </p:oleObj>
              </mc:Choice>
              <mc:Fallback>
                <p:oleObj name="" r:id="rId9" imgW="571500" imgH="228600" progId="Equation.KSEE3">
                  <p:embed/>
                  <p:pic>
                    <p:nvPicPr>
                      <p:cNvPr id="0" name="图片 1026"/>
                      <p:cNvPicPr/>
                      <p:nvPr/>
                    </p:nvPicPr>
                    <p:blipFill>
                      <a:blip r:embed="rId10"/>
                      <a:stretch>
                        <a:fillRect/>
                      </a:stretch>
                    </p:blipFill>
                    <p:spPr>
                      <a:xfrm>
                        <a:off x="6196330" y="5339080"/>
                        <a:ext cx="629920" cy="25209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93"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309"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310"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333"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334"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65"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2" name="文本框 21"/>
          <p:cNvSpPr txBox="1"/>
          <p:nvPr/>
        </p:nvSpPr>
        <p:spPr>
          <a:xfrm>
            <a:off x="95885" y="1151890"/>
            <a:ext cx="3612515" cy="368300"/>
          </a:xfrm>
          <a:prstGeom prst="rect">
            <a:avLst/>
          </a:prstGeom>
          <a:noFill/>
        </p:spPr>
        <p:txBody>
          <a:bodyPr wrap="square" rtlCol="0">
            <a:spAutoFit/>
          </a:bodyPr>
          <a:p>
            <a:r>
              <a:rPr lang="en-US" altLang="zh-CN"/>
              <a:t>Failure evolution</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9332"/>
          </a:xfrm>
          <a:prstGeom prst="rect">
            <a:avLst/>
          </a:prstGeom>
          <a:noFill/>
        </p:spPr>
        <p:txBody>
          <a:bodyPr wrap="square" rtlCol="0">
            <a:spAutoFit/>
          </a:bodyPr>
          <a:lstStyle/>
          <a:p>
            <a:r>
              <a:rPr lang="en-US" altLang="zh-CN" dirty="0" smtClean="0"/>
              <a:t>0°</a:t>
            </a:r>
            <a:r>
              <a:rPr lang="zh-CN" altLang="en-US" dirty="0"/>
              <a:t>铺</a:t>
            </a:r>
            <a:r>
              <a:rPr lang="zh-CN" altLang="en-US" dirty="0" smtClean="0"/>
              <a:t>层各孔径试验</a:t>
            </a:r>
            <a:r>
              <a:rPr lang="zh-CN" altLang="en-US" dirty="0"/>
              <a:t>位移载荷图</a:t>
            </a:r>
            <a:endParaRPr lang="zh-CN" altLang="en-US" dirty="0"/>
          </a:p>
        </p:txBody>
      </p:sp>
      <p:sp>
        <p:nvSpPr>
          <p:cNvPr id="7" name="文本框 6"/>
          <p:cNvSpPr txBox="1"/>
          <p:nvPr/>
        </p:nvSpPr>
        <p:spPr>
          <a:xfrm>
            <a:off x="492125" y="548449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endParaRPr lang="zh-CN" altLang="en-US" sz="1400" dirty="0">
              <a:latin typeface="+mn-ea"/>
              <a:ea typeface="+mn-ea"/>
            </a:endParaRPr>
          </a:p>
          <a:p>
            <a:r>
              <a:rPr lang="en-US" altLang="zh-CN" sz="1400" dirty="0">
                <a:latin typeface="+mn-ea"/>
                <a:ea typeface="+mn-ea"/>
              </a:rPr>
              <a:t>3</a:t>
            </a:r>
            <a:r>
              <a:rPr lang="zh-CN" altLang="en-US" sz="1400" dirty="0">
                <a:latin typeface="+mn-ea"/>
                <a:ea typeface="+mn-ea"/>
              </a:rPr>
              <a:t>、极限载荷的误差较大</a:t>
            </a:r>
            <a:endParaRPr lang="zh-CN" altLang="en-US" sz="1400" dirty="0">
              <a:latin typeface="+mn-ea"/>
              <a:ea typeface="+mn-ea"/>
            </a:endParaRPr>
          </a:p>
        </p:txBody>
      </p:sp>
      <p:sp>
        <p:nvSpPr>
          <p:cNvPr id="2" name="文本框 1"/>
          <p:cNvSpPr txBox="1"/>
          <p:nvPr/>
        </p:nvSpPr>
        <p:spPr>
          <a:xfrm>
            <a:off x="2994660" y="404495"/>
            <a:ext cx="1189355" cy="5219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p>
            <a:r>
              <a:rPr lang="en-US" altLang="zh-CN"/>
              <a:t>Ultimate loading</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4" name="表格 3"/>
          <p:cNvGraphicFramePr/>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nvGraphicFramePr>
        <p:xfrm>
          <a:off x="1077787" y="1520252"/>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endParaRPr lang="en-US" altLang="zh-CN" sz="14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endParaRPr lang="en-US" altLang="zh-CN" sz="1200" dirty="0"/>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4"/>
          <a:stretch>
            <a:fillRect/>
          </a:stretch>
        </p:blipFill>
        <p:spPr>
          <a:xfrm>
            <a:off x="126747" y="212642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
        <p:nvSpPr>
          <p:cNvPr id="18" name="文本框 17"/>
          <p:cNvSpPr txBox="1"/>
          <p:nvPr/>
        </p:nvSpPr>
        <p:spPr>
          <a:xfrm>
            <a:off x="2994660" y="404495"/>
            <a:ext cx="1189355" cy="5219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p>
            <a:r>
              <a:rPr lang="en-US" altLang="zh-CN"/>
              <a:t>With smaller Xt</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4"/>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5"/>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6"/>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7"/>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8"/>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9"/>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0"/>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1"/>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2"/>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3"/>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4"/>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5"/>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8" name="文本框 7"/>
          <p:cNvSpPr txBox="1"/>
          <p:nvPr/>
        </p:nvSpPr>
        <p:spPr>
          <a:xfrm>
            <a:off x="2994660" y="404495"/>
            <a:ext cx="1189355" cy="5219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95885" y="1151890"/>
            <a:ext cx="5615305" cy="398780"/>
          </a:xfrm>
          <a:prstGeom prst="rect">
            <a:avLst/>
          </a:prstGeom>
          <a:noFill/>
        </p:spPr>
        <p:txBody>
          <a:bodyPr wrap="square" rtlCol="0">
            <a:spAutoFit/>
          </a:bodyPr>
          <a:p>
            <a:r>
              <a:rPr lang="en-US" altLang="zh-CN"/>
              <a:t>Failure evolution</a:t>
            </a:r>
            <a:r>
              <a:rPr lang="zh-CN" altLang="en-US"/>
              <a:t>：</a:t>
            </a: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 name="文本框 5"/>
          <p:cNvSpPr txBox="1"/>
          <p:nvPr/>
        </p:nvSpPr>
        <p:spPr>
          <a:xfrm>
            <a:off x="2994660" y="404495"/>
            <a:ext cx="1189355" cy="5219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5615305" cy="398780"/>
          </a:xfrm>
          <a:prstGeom prst="rect">
            <a:avLst/>
          </a:prstGeom>
          <a:noFill/>
        </p:spPr>
        <p:txBody>
          <a:bodyPr wrap="square" rtlCol="0">
            <a:spAutoFit/>
          </a:bodyPr>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a:t>
            </a:r>
            <a:r>
              <a:rPr lang="en-US" altLang="zh-CN" sz="2000" b="1" dirty="0" smtClean="0">
                <a:latin typeface="Times New Roman" panose="02020603050405020304" pitchFamily="18" charset="0"/>
                <a:cs typeface="Times New Roman" panose="02020603050405020304" pitchFamily="18" charset="0"/>
                <a:sym typeface="+mn-ea"/>
              </a:rPr>
              <a:t>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2" name="表格 -1"/>
          <p:cNvGraphicFramePr/>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11.2%</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7.1%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4.4%</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2.1%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4" name="图片 3"/>
          <p:cNvPicPr>
            <a:picLocks noChangeAspect="1"/>
          </p:cNvPicPr>
          <p:nvPr/>
        </p:nvPicPr>
        <p:blipFill>
          <a:blip r:embed="rId1"/>
          <a:stretch>
            <a:fillRect/>
          </a:stretch>
        </p:blipFill>
        <p:spPr>
          <a:xfrm>
            <a:off x="641918" y="1612391"/>
            <a:ext cx="3255699" cy="2835609"/>
          </a:xfrm>
          <a:prstGeom prst="rect">
            <a:avLst/>
          </a:prstGeom>
        </p:spPr>
      </p:pic>
      <p:sp>
        <p:nvSpPr>
          <p:cNvPr id="10" name="文本框 9"/>
          <p:cNvSpPr txBox="1"/>
          <p:nvPr/>
        </p:nvSpPr>
        <p:spPr>
          <a:xfrm>
            <a:off x="4788024" y="2372087"/>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铺层各孔径试验</a:t>
            </a:r>
            <a:r>
              <a:rPr lang="zh-CN" altLang="en-US" dirty="0"/>
              <a:t>位移载荷图</a:t>
            </a:r>
            <a:endParaRPr lang="zh-CN" altLang="en-US" dirty="0"/>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a:t>
            </a:r>
            <a:r>
              <a:rPr lang="zh-CN" altLang="en-US" sz="1400" dirty="0" smtClean="0">
                <a:latin typeface="+mn-ea"/>
                <a:ea typeface="+mn-ea"/>
              </a:rPr>
              <a:t>载荷损伤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
        <p:nvSpPr>
          <p:cNvPr id="6" name="文本框 5"/>
          <p:cNvSpPr txBox="1"/>
          <p:nvPr/>
        </p:nvSpPr>
        <p:spPr>
          <a:xfrm>
            <a:off x="2994660" y="404495"/>
            <a:ext cx="1189355" cy="5219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p>
            <a:r>
              <a:rPr lang="en-US" altLang="zh-CN"/>
              <a:t>Ultimate loading</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42420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15465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36" name="文本框 35"/>
          <p:cNvSpPr txBox="1"/>
          <p:nvPr/>
        </p:nvSpPr>
        <p:spPr>
          <a:xfrm>
            <a:off x="334928" y="1486535"/>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484784"/>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1"/>
          <a:stretch>
            <a:fillRect/>
          </a:stretch>
        </p:blipFill>
        <p:spPr>
          <a:xfrm>
            <a:off x="6026785" y="1735039"/>
            <a:ext cx="2143760" cy="1441450"/>
          </a:xfrm>
          <a:prstGeom prst="rect">
            <a:avLst/>
          </a:prstGeom>
        </p:spPr>
      </p:pic>
      <p:pic>
        <p:nvPicPr>
          <p:cNvPr id="39" name="图片 38"/>
          <p:cNvPicPr>
            <a:picLocks noChangeAspect="1"/>
          </p:cNvPicPr>
          <p:nvPr/>
        </p:nvPicPr>
        <p:blipFill>
          <a:blip r:embed="rId2"/>
          <a:stretch>
            <a:fillRect/>
          </a:stretch>
        </p:blipFill>
        <p:spPr>
          <a:xfrm>
            <a:off x="6032341" y="5387340"/>
            <a:ext cx="2074124" cy="1387852"/>
          </a:xfrm>
          <a:prstGeom prst="rect">
            <a:avLst/>
          </a:prstGeom>
        </p:spPr>
      </p:pic>
      <p:pic>
        <p:nvPicPr>
          <p:cNvPr id="40" name="图片 39"/>
          <p:cNvPicPr>
            <a:picLocks noChangeAspect="1"/>
          </p:cNvPicPr>
          <p:nvPr/>
        </p:nvPicPr>
        <p:blipFill>
          <a:blip r:embed="rId3"/>
          <a:stretch>
            <a:fillRect/>
          </a:stretch>
        </p:blipFill>
        <p:spPr>
          <a:xfrm rot="10800000" flipH="1">
            <a:off x="6367464" y="3605625"/>
            <a:ext cx="1726246" cy="144403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850733"/>
            <a:ext cx="1715472" cy="1522180"/>
          </a:xfrm>
          <a:prstGeom prst="rect">
            <a:avLst/>
          </a:prstGeom>
        </p:spPr>
      </p:pic>
      <p:pic>
        <p:nvPicPr>
          <p:cNvPr id="65" name="图片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3543853"/>
            <a:ext cx="1715472" cy="1526266"/>
          </a:xfrm>
          <a:prstGeom prst="rect">
            <a:avLst/>
          </a:prstGeom>
        </p:spPr>
      </p:pic>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3888" y="3563159"/>
            <a:ext cx="1726978" cy="1522025"/>
          </a:xfrm>
          <a:prstGeom prst="rect">
            <a:avLst/>
          </a:prstGeom>
        </p:spPr>
      </p:pic>
      <p:pic>
        <p:nvPicPr>
          <p:cNvPr id="68" name="图片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6565" y="1849651"/>
            <a:ext cx="1729464" cy="1533458"/>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2133600" cy="398780"/>
          </a:xfrm>
          <a:prstGeom prst="rect">
            <a:avLst/>
          </a:prstGeom>
          <a:noFill/>
        </p:spPr>
        <p:txBody>
          <a:bodyPr wrap="square" rtlCol="0">
            <a:spAutoFit/>
          </a:bodyPr>
          <a:p>
            <a:r>
              <a:rPr lang="en-US" altLang="zh-CN"/>
              <a:t>Failure evolution</a:t>
            </a:r>
            <a:r>
              <a:rPr lang="zh-CN" altLang="en-US"/>
              <a:t>：</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45834" y="1463484"/>
            <a:ext cx="4118565" cy="2017413"/>
          </a:xfrm>
          <a:prstGeom prst="rect">
            <a:avLst/>
          </a:prstGeom>
        </p:spPr>
      </p:pic>
      <p:graphicFrame>
        <p:nvGraphicFramePr>
          <p:cNvPr id="12" name="表格 11"/>
          <p:cNvGraphicFramePr>
            <a:graphicFrameLocks noGrp="1"/>
          </p:cNvGraphicFramePr>
          <p:nvPr/>
        </p:nvGraphicFramePr>
        <p:xfrm>
          <a:off x="1019175" y="3861048"/>
          <a:ext cx="7105650" cy="1168400"/>
        </p:xfrm>
        <a:graphic>
          <a:graphicData uri="http://schemas.openxmlformats.org/drawingml/2006/table">
            <a:tbl>
              <a:tblPr firstRow="1" firstCol="1" bandRow="1">
                <a:tableStyleId>{5C22544A-7EE6-4342-B048-85BDC9FD1C3A}</a:tableStyleId>
              </a:tblPr>
              <a:tblGrid>
                <a:gridCol w="927432"/>
                <a:gridCol w="559635"/>
                <a:gridCol w="500559"/>
                <a:gridCol w="999212"/>
                <a:gridCol w="559635"/>
                <a:gridCol w="500559"/>
                <a:gridCol w="999212"/>
                <a:gridCol w="559635"/>
                <a:gridCol w="500559"/>
                <a:gridCol w="999212"/>
              </a:tblGrid>
              <a:tr h="292100">
                <a:tc>
                  <a:txBody>
                    <a:bodyPr/>
                    <a:lstStyle/>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lstStyle/>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Lin</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21.41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28.72</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17.03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23.79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28.4%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12.75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17.60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27.6%</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27.34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4.8%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8.7%</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16.09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dirty="0">
                          <a:effectLst/>
                        </a:rPr>
                        <a:t>8.6%</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4" name="文本框 13"/>
          <p:cNvSpPr txBox="1"/>
          <p:nvPr/>
        </p:nvSpPr>
        <p:spPr>
          <a:xfrm>
            <a:off x="467544" y="5229200"/>
            <a:ext cx="7862570" cy="954107"/>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smtClean="0">
                <a:latin typeface="+mn-ea"/>
                <a:ea typeface="+mn-ea"/>
              </a:rPr>
              <a:t>、</a:t>
            </a:r>
            <a:r>
              <a:rPr lang="en-US" altLang="zh-CN" sz="1400" dirty="0" err="1" smtClean="0">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smtClean="0">
                <a:latin typeface="+mn-ea"/>
                <a:ea typeface="+mn-ea"/>
              </a:rPr>
              <a:t>对损伤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en-US" altLang="zh-CN" sz="1400" dirty="0" smtClean="0">
              <a:latin typeface="+mn-ea"/>
              <a:ea typeface="+mn-ea"/>
            </a:endParaRPr>
          </a:p>
          <a:p>
            <a:r>
              <a:rPr lang="en-US" altLang="zh-CN" sz="1400" dirty="0" smtClean="0">
                <a:latin typeface="+mn-ea"/>
                <a:ea typeface="+mn-ea"/>
              </a:rPr>
              <a:t>4</a:t>
            </a:r>
            <a:r>
              <a:rPr lang="zh-CN" altLang="en-US" sz="1400" dirty="0" smtClean="0">
                <a:latin typeface="+mn-ea"/>
                <a:ea typeface="+mn-ea"/>
              </a:rPr>
              <a:t>、位移载荷的形状和实验相差大</a:t>
            </a:r>
            <a:endParaRPr lang="zh-CN" altLang="en-US" sz="1400" dirty="0">
              <a:latin typeface="+mn-ea"/>
              <a:ea typeface="+mn-ea"/>
            </a:endParaRPr>
          </a:p>
        </p:txBody>
      </p:sp>
      <p:pic>
        <p:nvPicPr>
          <p:cNvPr id="13" name="图片 12"/>
          <p:cNvPicPr>
            <a:picLocks noChangeAspect="1"/>
          </p:cNvPicPr>
          <p:nvPr/>
        </p:nvPicPr>
        <p:blipFill>
          <a:blip r:embed="rId2"/>
          <a:stretch>
            <a:fillRect/>
          </a:stretch>
        </p:blipFill>
        <p:spPr>
          <a:xfrm>
            <a:off x="4555057" y="1446065"/>
            <a:ext cx="4487320" cy="2193801"/>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p>
            <a:r>
              <a:rPr lang="en-US" altLang="zh-CN"/>
              <a:t>Ultimate loading</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p>
            <a:r>
              <a:rPr lang="en-US" altLang="zh-CN"/>
              <a:t>Shear N</a:t>
            </a:r>
            <a:r>
              <a:rPr lang="en-US" altLang="zh-CN">
                <a:sym typeface="+mn-ea"/>
              </a:rPr>
              <a:t>onlinearity:</a:t>
            </a:r>
            <a:r>
              <a:rPr lang="en-US" altLang="zh-CN"/>
              <a:t> </a:t>
            </a:r>
            <a:endParaRPr lang="en-US" altLang="zh-C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05" y="404495"/>
            <a:ext cx="4549775" cy="891540"/>
          </a:xfrm>
          <a:prstGeom prst="rect">
            <a:avLst/>
          </a:prstGeom>
          <a:noFill/>
        </p:spPr>
        <p:txBody>
          <a:bodyPr wrap="square" rtlCol="0" anchor="t">
            <a:spAutoFit/>
          </a:bodyPr>
          <a:lstStyle/>
          <a:p>
            <a:pPr marL="0" lvl="1">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800" dirty="0" smtClean="0">
                <a:cs typeface="Times New Roman" panose="02020603050405020304" pitchFamily="18" charset="0"/>
                <a:sym typeface="+mn-ea"/>
              </a:rPr>
              <a:t>in-situ effect</a:t>
            </a:r>
            <a:r>
              <a:rPr lang="en-US" altLang="zh-CN" sz="2800">
                <a:sym typeface="+mn-ea"/>
              </a:rPr>
              <a:t> </a:t>
            </a:r>
            <a:endParaRPr lang="en-US" altLang="zh-CN" sz="2800">
              <a:sym typeface="+mn-ea"/>
            </a:endParaRPr>
          </a:p>
          <a:p>
            <a:pPr>
              <a:buFont typeface="+mj-lt"/>
              <a:buNone/>
            </a:pPr>
            <a:endParaRPr lang="zh-CN" altLang="en-US" sz="2400" dirty="0">
              <a:solidFill>
                <a:srgbClr val="000000"/>
              </a:solidFill>
              <a:latin typeface="Times New Roman" panose="02020603050405020304" pitchFamily="18" charset="0"/>
            </a:endParaRPr>
          </a:p>
        </p:txBody>
      </p:sp>
      <p:graphicFrame>
        <p:nvGraphicFramePr>
          <p:cNvPr id="8" name="表格 7"/>
          <p:cNvGraphicFramePr/>
          <p:nvPr/>
        </p:nvGraphicFramePr>
        <p:xfrm>
          <a:off x="792480" y="3368040"/>
          <a:ext cx="7264400" cy="1644650"/>
        </p:xfrm>
        <a:graphic>
          <a:graphicData uri="http://schemas.openxmlformats.org/drawingml/2006/table">
            <a:tbl>
              <a:tblPr firstRow="1" bandRow="1">
                <a:tableStyleId>{5C22544A-7EE6-4342-B048-85BDC9FD1C3A}</a:tableStyleId>
              </a:tblPr>
              <a:tblGrid>
                <a:gridCol w="2165350"/>
                <a:gridCol w="2224405"/>
                <a:gridCol w="1491615"/>
                <a:gridCol w="1383030"/>
              </a:tblGrid>
              <a:tr h="730250">
                <a:tc>
                  <a:txBody>
                    <a:bodyPr/>
                    <a:p>
                      <a:pPr>
                        <a:buNone/>
                      </a:pPr>
                      <a:r>
                        <a:rPr lang="en-US" altLang="zh-CN" sz="1400"/>
                        <a:t>                </a:t>
                      </a:r>
                      <a:r>
                        <a:rPr lang="zh-CN" altLang="en-US" sz="1400"/>
                        <a:t>材料参数</a:t>
                      </a:r>
                      <a:endParaRPr lang="zh-CN" altLang="en-US" sz="1400"/>
                    </a:p>
                    <a:p>
                      <a:pPr>
                        <a:buNone/>
                      </a:pPr>
                      <a:r>
                        <a:rPr lang="zh-CN" altLang="en-US" sz="1400"/>
                        <a:t>铺层</a:t>
                      </a:r>
                      <a:endParaRPr lang="zh-CN" altLang="en-US" sz="1400"/>
                    </a:p>
                  </a:txBody>
                  <a:tcPr>
                    <a:lnTlToBr w="12700">
                      <a:solidFill>
                        <a:schemeClr val="tx1"/>
                      </a:solidFill>
                      <a:prstDash val="solid"/>
                    </a:lnTlToBr>
                  </a:tcPr>
                </a:tc>
                <a:tc>
                  <a:txBody>
                    <a:bodyPr/>
                    <a:p>
                      <a:pPr>
                        <a:buNone/>
                      </a:pPr>
                      <a:r>
                        <a:rPr lang="en-US" altLang="zh-CN" sz="1400"/>
                        <a:t>    </a:t>
                      </a:r>
                      <a:endParaRPr lang="en-US" altLang="zh-CN" sz="1400"/>
                    </a:p>
                    <a:p>
                      <a:pPr algn="ctr">
                        <a:buNone/>
                      </a:pPr>
                      <a:r>
                        <a:rPr lang="zh-CN" altLang="en-US" sz="1400"/>
                        <a:t>纤维拉伸强度</a:t>
                      </a:r>
                      <a:r>
                        <a:rPr lang="en-US" altLang="zh-CN" sz="1400"/>
                        <a:t>Xt</a:t>
                      </a:r>
                      <a:endParaRPr lang="en-US" altLang="zh-CN" sz="1400"/>
                    </a:p>
                  </a:txBody>
                  <a:tcPr/>
                </a:tc>
                <a:tc>
                  <a:txBody>
                    <a:bodyPr/>
                    <a:p>
                      <a:pPr>
                        <a:buNone/>
                      </a:pPr>
                      <a:endParaRPr lang="zh-CN" altLang="en-US" sz="1400"/>
                    </a:p>
                    <a:p>
                      <a:pPr algn="ctr">
                        <a:buNone/>
                      </a:pPr>
                      <a:r>
                        <a:rPr lang="zh-CN" altLang="en-US" sz="1400"/>
                        <a:t>剪切强度</a:t>
                      </a:r>
                      <a:r>
                        <a:rPr lang="en-US" altLang="zh-CN" sz="1400"/>
                        <a:t>Sxy</a:t>
                      </a:r>
                      <a:endParaRPr lang="en-US" altLang="zh-CN" sz="1400"/>
                    </a:p>
                  </a:txBody>
                  <a:tcPr/>
                </a:tc>
                <a:tc>
                  <a:txBody>
                    <a:bodyPr/>
                    <a:p>
                      <a:pPr>
                        <a:buNone/>
                      </a:pPr>
                      <a:endParaRPr lang="zh-CN" altLang="en-US" sz="1400"/>
                    </a:p>
                    <a:p>
                      <a:pPr>
                        <a:buNone/>
                      </a:pPr>
                      <a:r>
                        <a:rPr lang="zh-CN" altLang="en-US" sz="1400"/>
                        <a:t>纤维断裂能</a:t>
                      </a:r>
                      <a:r>
                        <a:rPr lang="en-US" altLang="zh-CN" sz="1400"/>
                        <a:t>Gm</a:t>
                      </a:r>
                      <a:endParaRPr lang="en-US" altLang="zh-CN" sz="1400"/>
                    </a:p>
                  </a:txBody>
                  <a:tcPr/>
                </a:tc>
              </a:tr>
              <a:tr h="304800">
                <a:tc>
                  <a:txBody>
                    <a:bodyPr/>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p>
                      <a:pPr algn="ctr">
                        <a:buNone/>
                      </a:pPr>
                      <a:r>
                        <a:rPr lang="en-US" altLang="zh-CN" sz="1400" b="0" dirty="0" smtClean="0">
                          <a:sym typeface="+mn-ea"/>
                        </a:rPr>
                        <a:t>970</a:t>
                      </a:r>
                      <a:endParaRPr lang="en-US" altLang="zh-CN" sz="1400" b="0"/>
                    </a:p>
                  </a:txBody>
                  <a:tcPr/>
                </a:tc>
                <a:tc>
                  <a:txBody>
                    <a:bodyPr/>
                    <a:p>
                      <a:pPr algn="ctr">
                        <a:buNone/>
                      </a:pPr>
                      <a:r>
                        <a:rPr lang="en-US" altLang="zh-CN" sz="1400"/>
                        <a:t>63</a:t>
                      </a:r>
                      <a:endParaRPr lang="en-US" altLang="zh-CN" sz="1400"/>
                    </a:p>
                  </a:txBody>
                  <a:tcPr/>
                </a:tc>
                <a:tc>
                  <a:txBody>
                    <a:bodyPr/>
                    <a:p>
                      <a:pPr>
                        <a:buNone/>
                      </a:pPr>
                      <a:r>
                        <a:rPr lang="en-US" altLang="zh-CN" sz="1400"/>
                        <a:t>         0.5</a:t>
                      </a:r>
                      <a:endParaRPr lang="en-US" altLang="zh-CN" sz="1400"/>
                    </a:p>
                  </a:txBody>
                  <a:tcPr/>
                </a:tc>
              </a:tr>
              <a:tr h="304800">
                <a:tc>
                  <a:txBody>
                    <a:bodyPr/>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p>
                      <a:pPr algn="ctr">
                        <a:buNone/>
                      </a:pPr>
                      <a:r>
                        <a:rPr lang="en-US" altLang="zh-CN" sz="1400"/>
                        <a:t>1455</a:t>
                      </a:r>
                      <a:endParaRPr lang="en-US" altLang="zh-CN" sz="1400"/>
                    </a:p>
                  </a:txBody>
                  <a:tcPr/>
                </a:tc>
                <a:tc>
                  <a:txBody>
                    <a:bodyPr/>
                    <a:p>
                      <a:pPr algn="ctr">
                        <a:buNone/>
                      </a:pPr>
                      <a:r>
                        <a:rPr lang="en-US" altLang="zh-CN" sz="1400"/>
                        <a:t>95</a:t>
                      </a:r>
                      <a:endParaRPr lang="en-US" altLang="zh-CN" sz="1400"/>
                    </a:p>
                  </a:txBody>
                  <a:tcPr/>
                </a:tc>
                <a:tc>
                  <a:txBody>
                    <a:bodyPr/>
                    <a:p>
                      <a:pPr>
                        <a:buNone/>
                      </a:pPr>
                      <a:r>
                        <a:rPr lang="en-US" altLang="zh-CN" sz="1400"/>
                        <a:t>           5</a:t>
                      </a:r>
                      <a:endParaRPr lang="en-US" altLang="zh-CN" sz="1400"/>
                    </a:p>
                  </a:txBody>
                  <a:tcPr/>
                </a:tc>
              </a:tr>
              <a:tr h="248920">
                <a:tc>
                  <a:txBody>
                    <a:bodyPr/>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p>
                      <a:pPr algn="ctr">
                        <a:buNone/>
                      </a:pPr>
                      <a:r>
                        <a:rPr lang="en-US" altLang="zh-CN" sz="1400"/>
                        <a:t>1455</a:t>
                      </a:r>
                      <a:endParaRPr lang="en-US" altLang="zh-CN" sz="1400"/>
                    </a:p>
                  </a:txBody>
                  <a:tcPr/>
                </a:tc>
                <a:tc>
                  <a:txBody>
                    <a:bodyPr/>
                    <a:p>
                      <a:pPr algn="ctr">
                        <a:buNone/>
                      </a:pPr>
                      <a:r>
                        <a:rPr lang="en-US" altLang="zh-CN" sz="1400"/>
                        <a:t>95</a:t>
                      </a:r>
                      <a:endParaRPr lang="en-US" altLang="zh-CN" sz="1400"/>
                    </a:p>
                  </a:txBody>
                  <a:tcPr/>
                </a:tc>
                <a:tc>
                  <a:txBody>
                    <a:bodyPr/>
                    <a:p>
                      <a:pPr>
                        <a:buNone/>
                      </a:pPr>
                      <a:r>
                        <a:rPr lang="en-US" altLang="zh-CN" sz="1400"/>
                        <a:t>           5</a:t>
                      </a:r>
                      <a:endParaRPr lang="en-US" altLang="zh-CN" sz="1400"/>
                    </a:p>
                  </a:txBody>
                  <a:tcPr/>
                </a:tc>
              </a:tr>
            </a:tbl>
          </a:graphicData>
        </a:graphic>
      </p:graphicFrame>
      <p:graphicFrame>
        <p:nvGraphicFramePr>
          <p:cNvPr id="11" name="对象 10">
            <a:hlinkClick r:id="" action="ppaction://ole?verb="/>
          </p:cNvPr>
          <p:cNvGraphicFramePr>
            <a:graphicFrameLocks noChangeAspect="1"/>
          </p:cNvGraphicFramePr>
          <p:nvPr/>
        </p:nvGraphicFramePr>
        <p:xfrm>
          <a:off x="1358900" y="1313815"/>
          <a:ext cx="1965960" cy="1376045"/>
        </p:xfrm>
        <a:graphic>
          <a:graphicData uri="http://schemas.openxmlformats.org/presentationml/2006/ole">
            <mc:AlternateContent xmlns:mc="http://schemas.openxmlformats.org/markup-compatibility/2006">
              <mc:Choice xmlns:v="urn:schemas-microsoft-com:vml" Requires="v">
                <p:oleObj spid="_x0000_s1025"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358900" y="1313815"/>
                        <a:ext cx="1965960" cy="137604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880485" y="1322070"/>
          <a:ext cx="3629660" cy="1296035"/>
        </p:xfrm>
        <a:graphic>
          <a:graphicData uri="http://schemas.openxmlformats.org/presentationml/2006/ole">
            <mc:AlternateContent xmlns:mc="http://schemas.openxmlformats.org/markup-compatibility/2006">
              <mc:Choice xmlns:v="urn:schemas-microsoft-com:vml" Requires="v">
                <p:oleObj spid="_x0000_s1026"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880485" y="1322070"/>
                        <a:ext cx="3629660" cy="1296035"/>
                      </a:xfrm>
                      <a:prstGeom prst="rect">
                        <a:avLst/>
                      </a:prstGeom>
                    </p:spPr>
                  </p:pic>
                </p:oleObj>
              </mc:Fallback>
            </mc:AlternateContent>
          </a:graphicData>
        </a:graphic>
      </p:graphicFrame>
      <p:sp>
        <p:nvSpPr>
          <p:cNvPr id="13" name="文本框 12"/>
          <p:cNvSpPr txBox="1"/>
          <p:nvPr/>
        </p:nvSpPr>
        <p:spPr>
          <a:xfrm>
            <a:off x="560070" y="2846705"/>
            <a:ext cx="6838950" cy="306705"/>
          </a:xfrm>
          <a:prstGeom prst="rect">
            <a:avLst/>
          </a:prstGeom>
          <a:noFill/>
        </p:spPr>
        <p:txBody>
          <a:bodyPr wrap="square" rtlCol="0">
            <a:spAutoFit/>
          </a:bodyPr>
          <a:p>
            <a:r>
              <a:rPr lang="en-US" altLang="zh-CN" sz="1400"/>
              <a:t>let A</a:t>
            </a:r>
            <a:r>
              <a:rPr lang="zh-CN" altLang="en-US" sz="1400"/>
              <a:t>、</a:t>
            </a:r>
            <a:r>
              <a:rPr lang="en-US" altLang="zh-CN" sz="1400"/>
              <a:t>B</a:t>
            </a:r>
            <a:r>
              <a:rPr lang="zh-CN" altLang="en-US" sz="1400"/>
              <a:t>、</a:t>
            </a:r>
            <a:r>
              <a:rPr lang="en-US" altLang="zh-CN" sz="1400"/>
              <a:t>C</a:t>
            </a:r>
            <a:r>
              <a:rPr lang="zh-CN" altLang="en-US" sz="1400"/>
              <a:t>、</a:t>
            </a:r>
            <a:r>
              <a:rPr lang="en-US" altLang="zh-CN" sz="1400"/>
              <a:t>D=1,we can obtain:</a:t>
            </a:r>
            <a:endParaRPr lang="zh-CN" altLang="en-US" sz="1400"/>
          </a:p>
        </p:txBody>
      </p:sp>
      <p:pic>
        <p:nvPicPr>
          <p:cNvPr id="18" name="图片 17"/>
          <p:cNvPicPr/>
          <p:nvPr/>
        </p:nvPicPr>
        <p:blipFill>
          <a:blip r:embed="rId5"/>
          <a:stretch>
            <a:fillRect/>
          </a:stretch>
        </p:blipFill>
        <p:spPr>
          <a:xfrm>
            <a:off x="4733290" y="5230495"/>
            <a:ext cx="1309370" cy="1229360"/>
          </a:xfrm>
          <a:prstGeom prst="rect">
            <a:avLst/>
          </a:prstGeom>
          <a:noFill/>
          <a:ln w="9525">
            <a:noFill/>
          </a:ln>
        </p:spPr>
      </p:pic>
      <p:pic>
        <p:nvPicPr>
          <p:cNvPr id="19" name="图片 18"/>
          <p:cNvPicPr/>
          <p:nvPr/>
        </p:nvPicPr>
        <p:blipFill>
          <a:blip r:embed="rId6"/>
          <a:stretch>
            <a:fillRect/>
          </a:stretch>
        </p:blipFill>
        <p:spPr>
          <a:xfrm>
            <a:off x="6515100" y="5260975"/>
            <a:ext cx="1428750" cy="1230630"/>
          </a:xfrm>
          <a:prstGeom prst="rect">
            <a:avLst/>
          </a:prstGeom>
        </p:spPr>
      </p:pic>
      <p:sp>
        <p:nvSpPr>
          <p:cNvPr id="32" name="文本框 31"/>
          <p:cNvSpPr txBox="1"/>
          <p:nvPr/>
        </p:nvSpPr>
        <p:spPr>
          <a:xfrm>
            <a:off x="792480" y="6457950"/>
            <a:ext cx="1418590" cy="275590"/>
          </a:xfrm>
          <a:prstGeom prst="rect">
            <a:avLst/>
          </a:prstGeom>
          <a:noFill/>
        </p:spPr>
        <p:txBody>
          <a:bodyPr wrap="square" rtlCol="0">
            <a:spAutoFit/>
          </a:bodyPr>
          <a:p>
            <a:r>
              <a:rPr lang="en-US" altLang="zh-CN" sz="1200"/>
              <a:t> </a:t>
            </a:r>
            <a:r>
              <a:rPr lang="en-US" altLang="zh-CN" sz="1200">
                <a:sym typeface="+mn-ea"/>
              </a:rPr>
              <a:t>Sxy = 95;</a:t>
            </a:r>
            <a:r>
              <a:rPr lang="en-US" altLang="zh-CN" sz="1200"/>
              <a:t>Gm = 5                 </a:t>
            </a:r>
            <a:endParaRPr lang="en-US" altLang="zh-CN" sz="1200"/>
          </a:p>
        </p:txBody>
      </p:sp>
      <p:pic>
        <p:nvPicPr>
          <p:cNvPr id="20" name="图片 19" descr="m_failure2"/>
          <p:cNvPicPr>
            <a:picLocks noChangeAspect="1"/>
          </p:cNvPicPr>
          <p:nvPr/>
        </p:nvPicPr>
        <p:blipFill>
          <a:blip r:embed="rId7"/>
          <a:stretch>
            <a:fillRect/>
          </a:stretch>
        </p:blipFill>
        <p:spPr>
          <a:xfrm>
            <a:off x="792480" y="5230495"/>
            <a:ext cx="1389380" cy="1227455"/>
          </a:xfrm>
          <a:prstGeom prst="rect">
            <a:avLst/>
          </a:prstGeom>
        </p:spPr>
      </p:pic>
      <p:sp>
        <p:nvSpPr>
          <p:cNvPr id="21" name="矩形 20"/>
          <p:cNvSpPr/>
          <p:nvPr/>
        </p:nvSpPr>
        <p:spPr>
          <a:xfrm>
            <a:off x="560070" y="5193665"/>
            <a:ext cx="7936865" cy="157353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7937500" y="5796280"/>
            <a:ext cx="673100" cy="368300"/>
          </a:xfrm>
          <a:prstGeom prst="rect">
            <a:avLst/>
          </a:prstGeom>
          <a:noFill/>
        </p:spPr>
        <p:txBody>
          <a:bodyPr wrap="none" rtlCol="0" anchor="t">
            <a:spAutoFit/>
          </a:bodyPr>
          <a:p>
            <a:pPr algn="ctr">
              <a:buNone/>
            </a:pPr>
            <a:r>
              <a:rPr lang="en-US" altLang="zh-CN" kern="100" dirty="0">
                <a:latin typeface="Times New Roman" panose="02020603050405020304" pitchFamily="18" charset="0"/>
                <a:cs typeface="Times New Roman" panose="02020603050405020304" pitchFamily="18" charset="0"/>
                <a:sym typeface="+mn-ea"/>
              </a:rPr>
              <a:t>[</a:t>
            </a:r>
            <a:r>
              <a:rPr lang="en-US" altLang="zh-CN" kern="100" dirty="0" smtClean="0">
                <a:latin typeface="Times New Roman" panose="02020603050405020304" pitchFamily="18" charset="0"/>
                <a:cs typeface="Times New Roman" panose="02020603050405020304" pitchFamily="18" charset="0"/>
                <a:sym typeface="+mn-ea"/>
              </a:rPr>
              <a:t>0]</a:t>
            </a:r>
            <a:r>
              <a:rPr lang="en-US" altLang="zh-CN" kern="100" baseline="-25000" dirty="0" smtClean="0">
                <a:latin typeface="Times New Roman" panose="02020603050405020304" pitchFamily="18" charset="0"/>
                <a:cs typeface="Times New Roman" panose="02020603050405020304" pitchFamily="18" charset="0"/>
                <a:sym typeface="+mn-ea"/>
              </a:rPr>
              <a:t>10  </a:t>
            </a:r>
            <a:endParaRPr lang="zh-CN" altLang="en-US"/>
          </a:p>
        </p:txBody>
      </p:sp>
      <p:pic>
        <p:nvPicPr>
          <p:cNvPr id="24" name="图片 23"/>
          <p:cNvPicPr/>
          <p:nvPr/>
        </p:nvPicPr>
        <p:blipFill>
          <a:blip r:embed="rId8"/>
          <a:stretch>
            <a:fillRect/>
          </a:stretch>
        </p:blipFill>
        <p:spPr>
          <a:xfrm>
            <a:off x="2778125" y="5230495"/>
            <a:ext cx="1410335" cy="1228090"/>
          </a:xfrm>
          <a:prstGeom prst="rect">
            <a:avLst/>
          </a:prstGeom>
          <a:noFill/>
          <a:ln w="9525">
            <a:noFill/>
          </a:ln>
        </p:spPr>
      </p:pic>
      <p:sp>
        <p:nvSpPr>
          <p:cNvPr id="25" name="文本框 24"/>
          <p:cNvSpPr txBox="1"/>
          <p:nvPr/>
        </p:nvSpPr>
        <p:spPr>
          <a:xfrm>
            <a:off x="4637405" y="6457950"/>
            <a:ext cx="1410970" cy="275590"/>
          </a:xfrm>
          <a:prstGeom prst="rect">
            <a:avLst/>
          </a:prstGeom>
          <a:noFill/>
        </p:spPr>
        <p:txBody>
          <a:bodyPr wrap="none" rtlCol="0" anchor="t">
            <a:spAutoFit/>
          </a:bodyPr>
          <a:p>
            <a:r>
              <a:rPr lang="en-US" altLang="zh-CN" sz="1200">
                <a:sym typeface="+mn-ea"/>
              </a:rPr>
              <a:t> Sxy=63;Gm = 0.5</a:t>
            </a:r>
            <a:endParaRPr lang="zh-CN" altLang="en-US" sz="1200"/>
          </a:p>
        </p:txBody>
      </p:sp>
      <p:sp>
        <p:nvSpPr>
          <p:cNvPr id="26" name="文本框 25"/>
          <p:cNvSpPr txBox="1"/>
          <p:nvPr/>
        </p:nvSpPr>
        <p:spPr>
          <a:xfrm>
            <a:off x="2755265" y="6441440"/>
            <a:ext cx="1283970" cy="275590"/>
          </a:xfrm>
          <a:prstGeom prst="rect">
            <a:avLst/>
          </a:prstGeom>
          <a:noFill/>
        </p:spPr>
        <p:txBody>
          <a:bodyPr wrap="none" rtlCol="0" anchor="t">
            <a:spAutoFit/>
          </a:bodyPr>
          <a:p>
            <a:r>
              <a:rPr lang="en-US" altLang="zh-CN" sz="1200">
                <a:sym typeface="+mn-ea"/>
              </a:rPr>
              <a:t> Sxy=63;Gm = 5</a:t>
            </a:r>
            <a:endParaRPr lang="zh-CN" altLang="en-US" sz="120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图片 399" descr="E:\Chen\work of PHD\Experiment\Strength\simulation results\80-convention shell-hashin\0-90\0层纤维失效.png"/>
          <p:cNvPicPr/>
          <p:nvPr/>
        </p:nvPicPr>
        <p:blipFill>
          <a:blip r:embed="rId1">
            <a:extLst>
              <a:ext uri="{28A0092B-C50C-407E-A947-70E740481C1C}">
                <a14:useLocalDpi xmlns:a14="http://schemas.microsoft.com/office/drawing/2010/main" val="0"/>
              </a:ext>
            </a:extLst>
          </a:blip>
          <a:srcRect/>
          <a:stretch>
            <a:fillRect/>
          </a:stretch>
        </p:blipFill>
        <p:spPr bwMode="auto">
          <a:xfrm>
            <a:off x="172085" y="5154295"/>
            <a:ext cx="1699260" cy="1037590"/>
          </a:xfrm>
          <a:prstGeom prst="rect">
            <a:avLst/>
          </a:prstGeom>
          <a:noFill/>
          <a:ln>
            <a:noFill/>
          </a:ln>
        </p:spPr>
      </p:pic>
      <p:pic>
        <p:nvPicPr>
          <p:cNvPr id="400" name="图片 400" descr="E:\Chen\work of PHD\Experiment\Strength\simulation results\80-convention shell-hashin\0-90\90层基体失效.png"/>
          <p:cNvPicPr/>
          <p:nvPr/>
        </p:nvPicPr>
        <p:blipFill>
          <a:blip r:embed="rId2">
            <a:extLst>
              <a:ext uri="{28A0092B-C50C-407E-A947-70E740481C1C}">
                <a14:useLocalDpi xmlns:a14="http://schemas.microsoft.com/office/drawing/2010/main" val="0"/>
              </a:ext>
            </a:extLst>
          </a:blip>
          <a:srcRect/>
          <a:stretch>
            <a:fillRect/>
          </a:stretch>
        </p:blipFill>
        <p:spPr bwMode="auto">
          <a:xfrm>
            <a:off x="2164715" y="5154295"/>
            <a:ext cx="1534160" cy="1037590"/>
          </a:xfrm>
          <a:prstGeom prst="rect">
            <a:avLst/>
          </a:prstGeom>
          <a:noFill/>
          <a:ln>
            <a:noFill/>
          </a:ln>
        </p:spPr>
      </p:pic>
      <p:pic>
        <p:nvPicPr>
          <p:cNvPr id="401" name="图片 401" descr="E:\Chen\work of PHD\Experiment\Strength\simulation results\60-convention shell-hashin\45\45层基体失效.png"/>
          <p:cNvPicPr/>
          <p:nvPr/>
        </p:nvPicPr>
        <p:blipFill>
          <a:blip r:embed="rId3">
            <a:extLst>
              <a:ext uri="{28A0092B-C50C-407E-A947-70E740481C1C}">
                <a14:useLocalDpi xmlns:a14="http://schemas.microsoft.com/office/drawing/2010/main" val="0"/>
              </a:ext>
            </a:extLst>
          </a:blip>
          <a:srcRect/>
          <a:stretch>
            <a:fillRect/>
          </a:stretch>
        </p:blipFill>
        <p:spPr bwMode="auto">
          <a:xfrm>
            <a:off x="2113280" y="3355340"/>
            <a:ext cx="1656080" cy="1355090"/>
          </a:xfrm>
          <a:prstGeom prst="rect">
            <a:avLst/>
          </a:prstGeom>
          <a:noFill/>
          <a:ln>
            <a:noFill/>
          </a:ln>
        </p:spPr>
      </p:pic>
      <p:pic>
        <p:nvPicPr>
          <p:cNvPr id="402" name="图片 402" descr="E:\Chen\work of PHD\Experiment\Strength\simulation results\60-convention shell-hashin\45\45层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172085" y="3355340"/>
            <a:ext cx="1828165" cy="1355090"/>
          </a:xfrm>
          <a:prstGeom prst="rect">
            <a:avLst/>
          </a:prstGeom>
          <a:noFill/>
          <a:ln>
            <a:noFill/>
          </a:ln>
        </p:spPr>
      </p:pic>
      <p:pic>
        <p:nvPicPr>
          <p:cNvPr id="2" name="图片 1"/>
          <p:cNvPicPr>
            <a:picLocks noChangeAspect="1"/>
          </p:cNvPicPr>
          <p:nvPr/>
        </p:nvPicPr>
        <p:blipFill>
          <a:blip r:embed="rId5"/>
          <a:stretch>
            <a:fillRect/>
          </a:stretch>
        </p:blipFill>
        <p:spPr>
          <a:xfrm>
            <a:off x="202565" y="1583690"/>
            <a:ext cx="3496310" cy="1397635"/>
          </a:xfrm>
          <a:prstGeom prst="rect">
            <a:avLst/>
          </a:prstGeom>
        </p:spPr>
      </p:pic>
      <p:sp>
        <p:nvSpPr>
          <p:cNvPr id="5" name="文本框 4"/>
          <p:cNvSpPr txBox="1"/>
          <p:nvPr/>
        </p:nvSpPr>
        <p:spPr>
          <a:xfrm>
            <a:off x="202565" y="1215390"/>
            <a:ext cx="2360930" cy="368300"/>
          </a:xfrm>
          <a:prstGeom prst="rect">
            <a:avLst/>
          </a:prstGeom>
          <a:noFill/>
        </p:spPr>
        <p:txBody>
          <a:bodyPr wrap="none" rtlCol="0" anchor="t">
            <a:spAutoFit/>
          </a:bodyPr>
          <a:p>
            <a:r>
              <a:rPr lang="en-US" altLang="zh-CN" dirty="0" smtClean="0">
                <a:latin typeface="Times New Roman" panose="02020603050405020304" pitchFamily="18" charset="0"/>
                <a:cs typeface="Times New Roman" panose="02020603050405020304" pitchFamily="18" charset="0"/>
                <a:sym typeface="+mn-ea"/>
              </a:rPr>
              <a:t>Ply-Discount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cxnSp>
        <p:nvCxnSpPr>
          <p:cNvPr id="26" name="直接连接符 25"/>
          <p:cNvCxnSpPr/>
          <p:nvPr/>
        </p:nvCxnSpPr>
        <p:spPr>
          <a:xfrm flipH="1">
            <a:off x="3923665" y="1133475"/>
            <a:ext cx="26670" cy="5751830"/>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6" name="文本框 5"/>
          <p:cNvSpPr txBox="1"/>
          <p:nvPr/>
        </p:nvSpPr>
        <p:spPr>
          <a:xfrm>
            <a:off x="4010025" y="1215390"/>
            <a:ext cx="1675130" cy="368300"/>
          </a:xfrm>
          <a:prstGeom prst="rect">
            <a:avLst/>
          </a:prstGeom>
          <a:noFill/>
        </p:spPr>
        <p:txBody>
          <a:bodyPr wrap="none" rtlCol="0" anchor="t">
            <a:spAutoFit/>
          </a:bodyPr>
          <a:p>
            <a:r>
              <a:rPr lang="en-US" altLang="zh-CN" dirty="0" smtClean="0">
                <a:latin typeface="Times New Roman" panose="02020603050405020304" pitchFamily="18" charset="0"/>
                <a:cs typeface="Times New Roman" panose="02020603050405020304" pitchFamily="18" charset="0"/>
                <a:sym typeface="+mn-ea"/>
              </a:rPr>
              <a:t>CDM</a:t>
            </a:r>
            <a:r>
              <a:rPr lang="en-US" altLang="zh-CN" dirty="0" smtClean="0">
                <a:latin typeface="Times New Roman" panose="02020603050405020304" pitchFamily="18" charset="0"/>
                <a:cs typeface="Times New Roman" panose="02020603050405020304" pitchFamily="18" charset="0"/>
                <a:sym typeface="+mn-ea"/>
              </a:rPr>
              <a:t>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425" y="1605915"/>
            <a:ext cx="1552575" cy="1374775"/>
          </a:xfrm>
          <a:prstGeom prst="rect">
            <a:avLst/>
          </a:prstGeom>
        </p:spPr>
      </p:pic>
      <p:pic>
        <p:nvPicPr>
          <p:cNvPr id="9" name="图片 8"/>
          <p:cNvPicPr>
            <a:picLocks noChangeAspect="1"/>
          </p:cNvPicPr>
          <p:nvPr/>
        </p:nvPicPr>
        <p:blipFill>
          <a:blip r:embed="rId7"/>
          <a:stretch>
            <a:fillRect/>
          </a:stretch>
        </p:blipFill>
        <p:spPr>
          <a:xfrm>
            <a:off x="4133850" y="1605280"/>
            <a:ext cx="1551305" cy="1376045"/>
          </a:xfrm>
          <a:prstGeom prst="rect">
            <a:avLst/>
          </a:prstGeom>
        </p:spPr>
      </p:pic>
      <p:pic>
        <p:nvPicPr>
          <p:cNvPr id="12" name="图片 11" descr="m_failure5"/>
          <p:cNvPicPr>
            <a:picLocks noChangeAspect="1"/>
          </p:cNvPicPr>
          <p:nvPr/>
        </p:nvPicPr>
        <p:blipFill>
          <a:blip r:embed="rId8"/>
          <a:stretch>
            <a:fillRect/>
          </a:stretch>
        </p:blipFill>
        <p:spPr>
          <a:xfrm>
            <a:off x="5825490" y="3355340"/>
            <a:ext cx="1541780" cy="1372235"/>
          </a:xfrm>
          <a:prstGeom prst="rect">
            <a:avLst/>
          </a:prstGeom>
        </p:spPr>
      </p:pic>
      <p:pic>
        <p:nvPicPr>
          <p:cNvPr id="13" name="图片 12" descr="m_failure2"/>
          <p:cNvPicPr>
            <a:picLocks noChangeAspect="1"/>
          </p:cNvPicPr>
          <p:nvPr/>
        </p:nvPicPr>
        <p:blipFill>
          <a:blip r:embed="rId9"/>
          <a:stretch>
            <a:fillRect/>
          </a:stretch>
        </p:blipFill>
        <p:spPr>
          <a:xfrm>
            <a:off x="4133850" y="3355340"/>
            <a:ext cx="1550670" cy="1372870"/>
          </a:xfrm>
          <a:prstGeom prst="rect">
            <a:avLst/>
          </a:prstGeom>
        </p:spPr>
      </p:pic>
      <p:pic>
        <p:nvPicPr>
          <p:cNvPr id="15" name="图片 14" descr="90ply_m-failure2"/>
          <p:cNvPicPr>
            <a:picLocks noChangeAspect="1"/>
          </p:cNvPicPr>
          <p:nvPr/>
        </p:nvPicPr>
        <p:blipFill>
          <a:blip r:embed="rId10"/>
          <a:stretch>
            <a:fillRect/>
          </a:stretch>
        </p:blipFill>
        <p:spPr>
          <a:xfrm>
            <a:off x="5947410" y="5134610"/>
            <a:ext cx="1418590" cy="1258570"/>
          </a:xfrm>
          <a:prstGeom prst="rect">
            <a:avLst/>
          </a:prstGeom>
        </p:spPr>
      </p:pic>
      <p:pic>
        <p:nvPicPr>
          <p:cNvPr id="20" name="图片 19" descr="0ply_f-failure2"/>
          <p:cNvPicPr>
            <a:picLocks noChangeAspect="1"/>
          </p:cNvPicPr>
          <p:nvPr/>
        </p:nvPicPr>
        <p:blipFill>
          <a:blip r:embed="rId11"/>
          <a:stretch>
            <a:fillRect/>
          </a:stretch>
        </p:blipFill>
        <p:spPr>
          <a:xfrm>
            <a:off x="4226560" y="5118735"/>
            <a:ext cx="1457960" cy="1290320"/>
          </a:xfrm>
          <a:prstGeom prst="rect">
            <a:avLst/>
          </a:prstGeom>
        </p:spPr>
      </p:pic>
      <p:sp>
        <p:nvSpPr>
          <p:cNvPr id="21" name="文本框 20"/>
          <p:cNvSpPr txBox="1"/>
          <p:nvPr/>
        </p:nvSpPr>
        <p:spPr>
          <a:xfrm>
            <a:off x="462280" y="417195"/>
            <a:ext cx="6754495" cy="891540"/>
          </a:xfrm>
          <a:prstGeom prst="rect">
            <a:avLst/>
          </a:prstGeom>
          <a:noFill/>
        </p:spPr>
        <p:txBody>
          <a:bodyPr wrap="square" rtlCol="0" anchor="t">
            <a:spAutoFit/>
          </a:bodyPr>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
        <p:nvSpPr>
          <p:cNvPr id="22" name="文本框 21"/>
          <p:cNvSpPr txBox="1"/>
          <p:nvPr/>
        </p:nvSpPr>
        <p:spPr>
          <a:xfrm>
            <a:off x="7573645" y="2093595"/>
            <a:ext cx="699135" cy="398780"/>
          </a:xfrm>
          <a:prstGeom prst="rect">
            <a:avLst/>
          </a:prstGeom>
          <a:noFill/>
        </p:spPr>
        <p:txBody>
          <a:bodyPr wrap="square" rtlCol="0" anchor="t">
            <a:spAutoFit/>
          </a:bodyPr>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7573645" y="5564505"/>
            <a:ext cx="1151255" cy="398780"/>
          </a:xfrm>
          <a:prstGeom prst="rect">
            <a:avLst/>
          </a:prstGeom>
          <a:noFill/>
        </p:spPr>
        <p:txBody>
          <a:bodyPr wrap="square" rtlCol="0" anchor="t">
            <a:spAutoFit/>
          </a:bodyPr>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7573392" y="3842239"/>
            <a:ext cx="1037843" cy="398780"/>
          </a:xfrm>
          <a:prstGeom prst="rect">
            <a:avLst/>
          </a:prstGeom>
          <a:noFill/>
        </p:spPr>
        <p:txBody>
          <a:bodyPr wrap="square" rtlCol="0" anchor="t">
            <a:spAutoFit/>
          </a:bodyPr>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altLang="zh-CN" sz="2000" kern="100" dirty="0">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flipH="1">
            <a:off x="-61653" y="313718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5" name="直接连接符 24"/>
          <p:cNvCxnSpPr/>
          <p:nvPr/>
        </p:nvCxnSpPr>
        <p:spPr>
          <a:xfrm flipH="1">
            <a:off x="-61653" y="4931059"/>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9430" y="5135880"/>
            <a:ext cx="2134235" cy="1564005"/>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300" y="5071110"/>
            <a:ext cx="2312035" cy="1693545"/>
          </a:xfrm>
          <a:prstGeom prst="rect">
            <a:avLst/>
          </a:prstGeom>
        </p:spPr>
      </p:pic>
      <p:graphicFrame>
        <p:nvGraphicFramePr>
          <p:cNvPr id="17" name="表格 16"/>
          <p:cNvGraphicFramePr>
            <a:graphicFrameLocks noGrp="1"/>
          </p:cNvGraphicFramePr>
          <p:nvPr/>
        </p:nvGraphicFramePr>
        <p:xfrm>
          <a:off x="586105" y="1306195"/>
          <a:ext cx="7847330" cy="2357120"/>
        </p:xfrm>
        <a:graphic>
          <a:graphicData uri="http://schemas.openxmlformats.org/drawingml/2006/table">
            <a:tbl>
              <a:tblPr firstRow="1" firstCol="1" bandRow="1">
                <a:tableStyleId>{5C22544A-7EE6-4342-B048-85BDC9FD1C3A}</a:tableStyleId>
              </a:tblPr>
              <a:tblGrid>
                <a:gridCol w="1212850"/>
                <a:gridCol w="717550"/>
                <a:gridCol w="560070"/>
                <a:gridCol w="799465"/>
                <a:gridCol w="800100"/>
                <a:gridCol w="639445"/>
                <a:gridCol w="878840"/>
                <a:gridCol w="720725"/>
                <a:gridCol w="711200"/>
                <a:gridCol w="807085"/>
              </a:tblGrid>
              <a:tr h="213995">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304800">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5976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243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973455" y="4733925"/>
            <a:ext cx="1278255" cy="337185"/>
          </a:xfrm>
          <a:prstGeom prst="rect">
            <a:avLst/>
          </a:prstGeom>
          <a:solidFill>
            <a:schemeClr val="accent1">
              <a:lumMod val="60000"/>
              <a:lumOff val="40000"/>
            </a:schemeClr>
          </a:solidFill>
        </p:spPr>
        <p:txBody>
          <a:bodyPr wrap="square">
            <a:spAutoFit/>
          </a:bodyPr>
          <a:lstStyle/>
          <a:p>
            <a:r>
              <a:rPr lang="en-US" altLang="zh-CN" sz="1600" dirty="0" smtClean="0">
                <a:latin typeface="Times New Roman" panose="02020603050405020304" pitchFamily="18" charset="0"/>
                <a:cs typeface="Times New Roman" panose="02020603050405020304" pitchFamily="18" charset="0"/>
                <a:sym typeface="+mn-ea"/>
              </a:rPr>
              <a:t>Ply-Discount</a:t>
            </a:r>
            <a:endParaRPr lang="zh-CN" altLang="en-US" sz="1600" dirty="0"/>
          </a:p>
        </p:txBody>
      </p:sp>
      <p:sp>
        <p:nvSpPr>
          <p:cNvPr id="19" name="矩形 18"/>
          <p:cNvSpPr/>
          <p:nvPr/>
        </p:nvSpPr>
        <p:spPr>
          <a:xfrm>
            <a:off x="7027545" y="4733925"/>
            <a:ext cx="1184910" cy="33718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2" name="矩形 1"/>
          <p:cNvSpPr/>
          <p:nvPr/>
        </p:nvSpPr>
        <p:spPr>
          <a:xfrm>
            <a:off x="4161790" y="4733925"/>
            <a:ext cx="696595" cy="337185"/>
          </a:xfrm>
          <a:prstGeom prst="rect">
            <a:avLst/>
          </a:prstGeom>
          <a:solidFill>
            <a:schemeClr val="accent1">
              <a:lumMod val="60000"/>
              <a:lumOff val="40000"/>
            </a:schemeClr>
          </a:solidFill>
        </p:spPr>
        <p:txBody>
          <a:bodyPr wrap="square">
            <a:spAutoFit/>
          </a:bodyPr>
          <a:p>
            <a:r>
              <a:rPr lang="en-US" altLang="zh-CN" sz="1600" dirty="0"/>
              <a:t>CDM</a:t>
            </a:r>
            <a:endParaRPr lang="en-US" altLang="zh-CN" sz="1600" dirty="0"/>
          </a:p>
        </p:txBody>
      </p:sp>
      <p:sp>
        <p:nvSpPr>
          <p:cNvPr id="21" name="文本框 20"/>
          <p:cNvSpPr txBox="1"/>
          <p:nvPr/>
        </p:nvSpPr>
        <p:spPr>
          <a:xfrm>
            <a:off x="462280" y="417195"/>
            <a:ext cx="6754495" cy="891540"/>
          </a:xfrm>
          <a:prstGeom prst="rect">
            <a:avLst/>
          </a:prstGeom>
          <a:noFill/>
        </p:spPr>
        <p:txBody>
          <a:bodyPr wrap="square" rtlCol="0" anchor="t">
            <a:spAutoFit/>
          </a:bodyPr>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52160" y="3616960"/>
            <a:ext cx="3021965" cy="221297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2290" name="Text Box 2"/>
          <p:cNvSpPr txBox="1">
            <a:spLocks noChangeArrowheads="1"/>
          </p:cNvSpPr>
          <p:nvPr/>
        </p:nvSpPr>
        <p:spPr bwMode="auto">
          <a:xfrm>
            <a:off x="611505" y="158242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stress concentration factor</a:t>
            </a:r>
            <a:r>
              <a:rPr lang="zh-CN" altLang="en-US" sz="2000" b="1" smtClean="0">
                <a:solidFill>
                  <a:srgbClr val="000000"/>
                </a:solidFill>
              </a:rPr>
              <a:t>：</a:t>
            </a:r>
            <a:endParaRPr lang="zh-CN" altLang="en-US" sz="2000" b="1" smtClean="0">
              <a:solidFill>
                <a:srgbClr val="000000"/>
              </a:solidFill>
            </a:endParaRPr>
          </a:p>
        </p:txBody>
      </p:sp>
      <p:sp>
        <p:nvSpPr>
          <p:cNvPr id="2" name="Text Box 2"/>
          <p:cNvSpPr txBox="1">
            <a:spLocks noChangeArrowheads="1"/>
          </p:cNvSpPr>
          <p:nvPr/>
        </p:nvSpPr>
        <p:spPr bwMode="auto">
          <a:xfrm>
            <a:off x="611505" y="237998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457200" indent="-457200" eaLnBrk="1" hangingPunct="1">
              <a:buFont typeface="Arial" panose="020B0604020202020204" pitchFamily="34" charset="0"/>
              <a:buChar char="•"/>
            </a:pPr>
            <a:r>
              <a:rPr lang="en-US" altLang="zh-CN" sz="2000" b="1" smtClean="0">
                <a:solidFill>
                  <a:srgbClr val="000000"/>
                </a:solidFill>
              </a:rPr>
              <a:t>bulking and failure</a:t>
            </a:r>
            <a:r>
              <a:rPr lang="zh-CN" altLang="en-US" sz="2000" b="1" smtClean="0">
                <a:solidFill>
                  <a:srgbClr val="000000"/>
                </a:solidFill>
              </a:rPr>
              <a:t>： </a:t>
            </a:r>
            <a:endParaRPr lang="zh-CN" altLang="en-US" sz="2000" b="1" smtClean="0">
              <a:solidFill>
                <a:srgbClr val="000000"/>
              </a:solidFill>
            </a:endParaRPr>
          </a:p>
        </p:txBody>
      </p:sp>
      <p:sp>
        <p:nvSpPr>
          <p:cNvPr id="3" name="Text Box 2"/>
          <p:cNvSpPr txBox="1">
            <a:spLocks noChangeArrowheads="1"/>
          </p:cNvSpPr>
          <p:nvPr/>
        </p:nvSpPr>
        <p:spPr bwMode="auto">
          <a:xfrm>
            <a:off x="611505" y="322961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zh-CN" altLang="en-US" sz="2000" b="1" smtClean="0">
                <a:solidFill>
                  <a:srgbClr val="000000"/>
                </a:solidFill>
              </a:rPr>
              <a:t>cohesive element </a:t>
            </a:r>
            <a:endParaRPr lang="zh-CN" altLang="en-US" sz="2000" b="1" smtClean="0">
              <a:solidFill>
                <a:srgbClr val="000000"/>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329"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330"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331"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353"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354"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355"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13058</Words>
  <Application>WPS 演示</Application>
  <PresentationFormat>全屏显示(4:3)</PresentationFormat>
  <Paragraphs>1298</Paragraphs>
  <Slides>33</Slides>
  <Notes>32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19</vt:i4>
      </vt:variant>
      <vt:variant>
        <vt:lpstr>幻灯片标题</vt:lpstr>
      </vt:variant>
      <vt:variant>
        <vt:i4>33</vt:i4>
      </vt:variant>
    </vt:vector>
  </HeadingPairs>
  <TitlesOfParts>
    <vt:vector size="66"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Century Gothic</vt:lpstr>
      <vt:lpstr>华文仿宋</vt:lpstr>
      <vt:lpstr>Edge</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1793</cp:revision>
  <cp:lastPrinted>2113-01-01T00:00:00Z</cp:lastPrinted>
  <dcterms:created xsi:type="dcterms:W3CDTF">2113-01-01T00:00:00Z</dcterms:created>
  <dcterms:modified xsi:type="dcterms:W3CDTF">2018-01-08T17:01:40Z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